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26"/>
  </p:notesMasterIdLst>
  <p:sldIdLst>
    <p:sldId id="284" r:id="rId2"/>
    <p:sldId id="279" r:id="rId3"/>
    <p:sldId id="308" r:id="rId4"/>
    <p:sldId id="261" r:id="rId5"/>
    <p:sldId id="278" r:id="rId6"/>
    <p:sldId id="269" r:id="rId7"/>
    <p:sldId id="287" r:id="rId8"/>
    <p:sldId id="290" r:id="rId9"/>
    <p:sldId id="291" r:id="rId10"/>
    <p:sldId id="309" r:id="rId11"/>
    <p:sldId id="298" r:id="rId12"/>
    <p:sldId id="300" r:id="rId13"/>
    <p:sldId id="299" r:id="rId14"/>
    <p:sldId id="301" r:id="rId15"/>
    <p:sldId id="303" r:id="rId16"/>
    <p:sldId id="304" r:id="rId17"/>
    <p:sldId id="305" r:id="rId18"/>
    <p:sldId id="306" r:id="rId19"/>
    <p:sldId id="310" r:id="rId20"/>
    <p:sldId id="311" r:id="rId21"/>
    <p:sldId id="312" r:id="rId22"/>
    <p:sldId id="313" r:id="rId23"/>
    <p:sldId id="288" r:id="rId24"/>
    <p:sldId id="289" r:id="rId25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dvolená sekcia" id="{91DCDAE5-09C9-455A-A485-7D46524695BB}">
          <p14:sldIdLst>
            <p14:sldId id="284"/>
            <p14:sldId id="279"/>
            <p14:sldId id="308"/>
            <p14:sldId id="261"/>
            <p14:sldId id="278"/>
            <p14:sldId id="269"/>
            <p14:sldId id="287"/>
            <p14:sldId id="290"/>
            <p14:sldId id="291"/>
            <p14:sldId id="309"/>
          </p14:sldIdLst>
        </p14:section>
        <p14:section name="Sekcia bez názvu" id="{C9C4915D-0349-4EEE-8B21-591D92D3853B}">
          <p14:sldIdLst>
            <p14:sldId id="298"/>
            <p14:sldId id="300"/>
            <p14:sldId id="299"/>
            <p14:sldId id="301"/>
            <p14:sldId id="303"/>
            <p14:sldId id="304"/>
            <p14:sldId id="305"/>
            <p14:sldId id="306"/>
            <p14:sldId id="310"/>
            <p14:sldId id="311"/>
            <p14:sldId id="312"/>
            <p14:sldId id="313"/>
            <p14:sldId id="288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Tmavý štýl 2 - zvýraznenie 1/zvýrazneni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24E7-AA29-4503-9AA6-4DB484697072}" type="datetimeFigureOut">
              <a:rPr lang="sk-SK" smtClean="0"/>
              <a:t>15. 11. 2023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CFCAF-3A02-475F-9DC3-2B5A483D181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9942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FO/PO – podmienky</a:t>
            </a:r>
            <a:r>
              <a:rPr lang="sk-SK" baseline="0" dirty="0"/>
              <a:t> §13 – technické vybavenie/ úspešné ukončenie </a:t>
            </a:r>
            <a:r>
              <a:rPr lang="sk-SK" baseline="0" dirty="0" err="1"/>
              <a:t>poľnohosp</a:t>
            </a:r>
            <a:r>
              <a:rPr lang="sk-SK" baseline="0" dirty="0"/>
              <a:t>.; chemickej; biologickej školy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CFCAF-3A02-475F-9DC3-2B5A483D181B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83190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Upresnenie MP č.4/2022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CFCAF-3A02-475F-9DC3-2B5A483D181B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24060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Súradnicový</a:t>
            </a:r>
            <a:r>
              <a:rPr lang="sk-SK" baseline="0" dirty="0"/>
              <a:t> systém WGS 84/ údaje o odrodách/ spotreba hnojív/ spotreba POR/pestované plodiny/ HZ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CFCAF-3A02-475F-9DC3-2B5A483D181B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53354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Prvý stĺpec : porovnanie s rovnakým obdobím XIII. cyklu/ Druhý</a:t>
            </a:r>
            <a:r>
              <a:rPr lang="sk-SK" baseline="0" dirty="0"/>
              <a:t> stĺpec: porovnanie s ukončeným XIII. cyklom/ +zvýšenie hodnoty/-pokles hodnoty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CFCAF-3A02-475F-9DC3-2B5A483D181B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75394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Neoceniteľný a nedocenený poklad, UNIKÁT, ktorý treba chrániť</a:t>
            </a:r>
            <a:r>
              <a:rPr lang="sk-SK" baseline="0" dirty="0"/>
              <a:t> a strážiť aj pre budúce generácie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CFCAF-3A02-475F-9DC3-2B5A483D181B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19974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sk-SK" dirty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dirty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CB8E713-A47C-4C70-AF58-A47A381C64E4}" type="datetime1">
              <a:rPr lang="sk-SK" smtClean="0"/>
              <a:pPr/>
              <a:t>15. 11. 2023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sk-SK"/>
              <a:t>www.uksup.sk</a:t>
            </a:r>
            <a:endParaRPr lang="sk-S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0EFBD9-7D15-4639-B143-8F39674E03CF}" type="slidenum">
              <a:rPr lang="sk-SK" smtClean="0"/>
              <a:pPr/>
              <a:t>‹#›</a:t>
            </a:fld>
            <a:endParaRPr lang="sk-SK"/>
          </a:p>
        </p:txBody>
      </p:sp>
      <p:pic>
        <p:nvPicPr>
          <p:cNvPr id="7" name="Obrázo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738" y="5949315"/>
            <a:ext cx="81915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9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3D9A7-B047-4BDA-B2CA-406E98789350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9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631316" y="6318504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509D702-FD75-4025-A38E-7C1CDCBCA188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6317445"/>
            <a:ext cx="7824216" cy="365125"/>
          </a:xfrm>
        </p:spPr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69136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58164" y="6306312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B4EBD92-44B0-45AD-8C4B-51BFDE166735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6305253"/>
            <a:ext cx="7763256" cy="365125"/>
          </a:xfrm>
        </p:spPr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1049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509396" y="6365155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3DB54FE-9144-4514-A6EE-EEDFCBD1EF85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6377347"/>
            <a:ext cx="7677912" cy="365125"/>
          </a:xfrm>
        </p:spPr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31134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E9643-A93A-4B01-9424-6EE97E0AA83C}" type="datetime1">
              <a:rPr lang="sk-SK" smtClean="0"/>
              <a:t>15. 11. 2023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36481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366EF-1E45-4AE7-916F-182809852EF7}" type="datetime1">
              <a:rPr lang="sk-SK" smtClean="0"/>
              <a:t>15. 11. 2023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54645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D003E-ACEA-4CAB-BB57-B913C2614AB2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38368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619124" y="635402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7359E51-DA3B-450C-9F8B-12B444DA794E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355080"/>
            <a:ext cx="7812024" cy="365125"/>
          </a:xfrm>
        </p:spPr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25941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>
                <a:solidFill>
                  <a:schemeClr val="bg1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290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606932" y="6391656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3BE6D71-9A85-40A1-A6A1-2F8835FCF8B8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391657"/>
            <a:ext cx="7812024" cy="364065"/>
          </a:xfrm>
        </p:spPr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2914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38FA-B74F-4A5B-BCC8-6CEDC7305807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29558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F95B-B789-4BD2-9D88-C7C35AE879D9}" type="datetime1">
              <a:rPr lang="sk-SK" smtClean="0"/>
              <a:t>15. 11. 2023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2839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ADE0F-C601-4834-B4F1-3A85789DE1E1}" type="datetime1">
              <a:rPr lang="sk-SK" smtClean="0"/>
              <a:t>15. 11. 2023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28482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8B35-A83C-4D5D-92DE-E5713859057B}" type="datetime1">
              <a:rPr lang="sk-SK" smtClean="0"/>
              <a:t>15. 11. 2023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2099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DF66-3CA3-4F84-A02B-A9612AA66546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9962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A10B9-76BE-4AA6-BDA5-574588E7BC14}" type="datetime1">
              <a:rPr lang="sk-SK" smtClean="0"/>
              <a:t>15. 11. 2023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4372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715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dirty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dirty="0"/>
              <a:t>Upravte štýl predlohy textu.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fld id="{97FE7F38-C5AD-440B-85B2-B7C5601AE6C1}" type="datetime1">
              <a:rPr lang="sk-SK" smtClean="0"/>
              <a:pPr/>
              <a:t>15. 11. 2023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r>
              <a:rPr lang="sk-SK"/>
              <a:t>www.uksup.sk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fld id="{3A0EFBD9-7D15-4639-B143-8F39674E03CF}" type="slidenum">
              <a:rPr lang="sk-SK" smtClean="0"/>
              <a:pPr/>
              <a:t>‹#›</a:t>
            </a:fld>
            <a:endParaRPr lang="sk-SK"/>
          </a:p>
        </p:txBody>
      </p:sp>
      <p:pic>
        <p:nvPicPr>
          <p:cNvPr id="9" name="Picture 2" descr="Výsledok vyhľadávania obrázkov pre dopyt slovenský šTáTNY ZNAK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2" y="158787"/>
            <a:ext cx="571499" cy="70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ázok 9"/>
          <p:cNvPicPr>
            <a:picLocks noChangeAspect="1"/>
          </p:cNvPicPr>
          <p:nvPr userDrawn="1"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297" y="138542"/>
            <a:ext cx="1479630" cy="45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925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bg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46217" y="883285"/>
            <a:ext cx="9294223" cy="907673"/>
          </a:xfrm>
        </p:spPr>
        <p:txBody>
          <a:bodyPr>
            <a:normAutofit/>
          </a:bodyPr>
          <a:lstStyle/>
          <a:p>
            <a:pPr algn="ctr"/>
            <a:r>
              <a:rPr lang="sk-SK" sz="2800" b="1" dirty="0"/>
              <a:t>Ústredný kontrolný a skúšobný ústav poľnohospodársky </a:t>
            </a:r>
            <a:br>
              <a:rPr lang="sk-SK" sz="2800" b="1" dirty="0"/>
            </a:br>
            <a:r>
              <a:rPr lang="sk-SK" sz="2800" b="1" dirty="0"/>
              <a:t>v Bratislave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k-SK" sz="3800" b="1" dirty="0"/>
              <a:t>AGROCHEMICKÉ SKÚŠANIE</a:t>
            </a:r>
          </a:p>
          <a:p>
            <a:pPr marL="0" indent="0" algn="ctr">
              <a:buNone/>
            </a:pPr>
            <a:endParaRPr lang="sk-SK" sz="2000" b="1" dirty="0"/>
          </a:p>
          <a:p>
            <a:pPr marL="0" indent="0" algn="ctr">
              <a:buNone/>
            </a:pPr>
            <a:r>
              <a:rPr lang="sk-SK" sz="3800" b="1" dirty="0"/>
              <a:t> POĽNOHOSPODÁRSKEJ PÔDY </a:t>
            </a:r>
          </a:p>
          <a:p>
            <a:pPr marL="0" indent="0" algn="ctr">
              <a:buNone/>
            </a:pPr>
            <a:endParaRPr lang="sk-SK" sz="2000" b="1" dirty="0"/>
          </a:p>
          <a:p>
            <a:pPr marL="0" indent="0" algn="ctr">
              <a:buNone/>
            </a:pPr>
            <a:r>
              <a:rPr lang="sk-SK" sz="3800" b="1" dirty="0"/>
              <a:t>NA SLOVENSKU</a:t>
            </a:r>
          </a:p>
          <a:p>
            <a:pPr marL="0" indent="0" algn="ctr">
              <a:buNone/>
            </a:pPr>
            <a:endParaRPr lang="sk-SK" sz="3800" b="1" dirty="0"/>
          </a:p>
          <a:p>
            <a:pPr marL="0" indent="0" algn="ctr">
              <a:buNone/>
            </a:pPr>
            <a:r>
              <a:rPr lang="sk-SK" sz="2400" i="1" dirty="0"/>
              <a:t>Ing. Želmíra Chmelárová, Odbor pôdy a hnojív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7054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06686" y="746125"/>
            <a:ext cx="4470918" cy="971121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XIII. cyklus ASPP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400" dirty="0"/>
              <a:t>Posledný ukončený cyklus – odberové roky 2012 – 2018</a:t>
            </a:r>
          </a:p>
          <a:p>
            <a:pPr lvl="0"/>
            <a:r>
              <a:rPr lang="sk-SK" sz="2400" dirty="0"/>
              <a:t>XIII. cyklus ASP (roky 2012 – 2018) - analyzovaných a vyhodnotených </a:t>
            </a:r>
            <a:r>
              <a:rPr lang="sk-SK" sz="2400" b="1" dirty="0"/>
              <a:t>190 755</a:t>
            </a:r>
            <a:r>
              <a:rPr lang="sk-SK" sz="2400" dirty="0"/>
              <a:t> pôdnych vzoriek, reprezentujúcich  poľnohospodársku pôdu  o výmere </a:t>
            </a:r>
            <a:r>
              <a:rPr lang="sk-SK" sz="2400" b="1" dirty="0"/>
              <a:t>1 641 690</a:t>
            </a:r>
            <a:r>
              <a:rPr lang="sk-SK" sz="2400" dirty="0"/>
              <a:t> ha</a:t>
            </a:r>
          </a:p>
          <a:p>
            <a:pPr lvl="0"/>
            <a:endParaRPr lang="sk-SK" sz="2400" dirty="0"/>
          </a:p>
          <a:p>
            <a:pPr lvl="0"/>
            <a:endParaRPr lang="sk-SK" sz="2000" b="1" dirty="0"/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10</a:t>
            </a:fld>
            <a:endParaRPr lang="sk-SK"/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9" y="3425176"/>
            <a:ext cx="8733453" cy="279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87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80727" y="764374"/>
            <a:ext cx="9425473" cy="841790"/>
          </a:xfrm>
        </p:spPr>
        <p:txBody>
          <a:bodyPr>
            <a:normAutofit/>
          </a:bodyPr>
          <a:lstStyle/>
          <a:p>
            <a:pPr algn="ctr"/>
            <a:r>
              <a:rPr lang="pl-PL" sz="3600" b="1" dirty="0"/>
              <a:t>Vyhodnotenie pôdnej reakcie pH v XIII. cykle</a:t>
            </a:r>
            <a:endParaRPr lang="sk-SK" sz="3600" b="1" dirty="0"/>
          </a:p>
        </p:txBody>
      </p:sp>
      <p:pic>
        <p:nvPicPr>
          <p:cNvPr id="7" name="Zástupný objekt pre obsah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192" t="26492" r="20361" b="4355"/>
          <a:stretch/>
        </p:blipFill>
        <p:spPr>
          <a:xfrm>
            <a:off x="1959614" y="1418198"/>
            <a:ext cx="8472010" cy="4937647"/>
          </a:xfrm>
          <a:prstGeom prst="rect">
            <a:avLst/>
          </a:prstGeom>
        </p:spPr>
      </p:pic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9136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28515" y="746125"/>
            <a:ext cx="8977685" cy="693491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Obsah prístupného fosforu v XIII. cykle</a:t>
            </a:r>
            <a:endParaRPr lang="sk-SK" sz="3600" dirty="0"/>
          </a:p>
        </p:txBody>
      </p:sp>
      <p:pic>
        <p:nvPicPr>
          <p:cNvPr id="7" name="Zástupný objekt pre obsah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05" t="17000" r="20604" b="13649"/>
          <a:stretch/>
        </p:blipFill>
        <p:spPr>
          <a:xfrm>
            <a:off x="2138421" y="1439616"/>
            <a:ext cx="8321195" cy="4753933"/>
          </a:xfrm>
          <a:prstGeom prst="rect">
            <a:avLst/>
          </a:prstGeom>
        </p:spPr>
      </p:pic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44611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5999" y="746125"/>
            <a:ext cx="9097347" cy="779756"/>
          </a:xfrm>
        </p:spPr>
        <p:txBody>
          <a:bodyPr>
            <a:noAutofit/>
          </a:bodyPr>
          <a:lstStyle/>
          <a:p>
            <a:pPr algn="ctr"/>
            <a:r>
              <a:rPr lang="sk-SK" sz="3600" b="1" dirty="0"/>
              <a:t>Obsah prístupného draslíka v XIII. cykle</a:t>
            </a:r>
          </a:p>
        </p:txBody>
      </p:sp>
      <p:pic>
        <p:nvPicPr>
          <p:cNvPr id="7" name="Zástupný objekt pre obsah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145" t="32017" r="20074" b="1991"/>
          <a:stretch/>
        </p:blipFill>
        <p:spPr>
          <a:xfrm>
            <a:off x="1662350" y="1370953"/>
            <a:ext cx="9030531" cy="5077116"/>
          </a:xfrm>
          <a:prstGeom prst="rect">
            <a:avLst/>
          </a:prstGeom>
        </p:spPr>
      </p:pic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482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20482" y="764373"/>
            <a:ext cx="8752032" cy="693491"/>
          </a:xfrm>
        </p:spPr>
        <p:txBody>
          <a:bodyPr>
            <a:noAutofit/>
          </a:bodyPr>
          <a:lstStyle/>
          <a:p>
            <a:pPr algn="ctr"/>
            <a:r>
              <a:rPr lang="sk-SK" sz="3600" b="1" dirty="0"/>
              <a:t>Obsah prístupného horčíka v XIII. cykle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14</a:t>
            </a:fld>
            <a:endParaRPr lang="sk-SK"/>
          </a:p>
        </p:txBody>
      </p:sp>
      <p:pic>
        <p:nvPicPr>
          <p:cNvPr id="9" name="Zástupný objekt pre obsah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827" t="18193" r="17955" b="6331"/>
          <a:stretch/>
        </p:blipFill>
        <p:spPr>
          <a:xfrm>
            <a:off x="2435290" y="1476112"/>
            <a:ext cx="8285583" cy="475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4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426843" y="732684"/>
            <a:ext cx="5905500" cy="928696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Aktuálny cyklus  ASPP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85800" y="1798540"/>
            <a:ext cx="10820400" cy="4420145"/>
          </a:xfrm>
        </p:spPr>
        <p:txBody>
          <a:bodyPr/>
          <a:lstStyle/>
          <a:p>
            <a:r>
              <a:rPr lang="sk-SK" sz="2800" dirty="0"/>
              <a:t>Aktuálne prebieha XIV. cyklus ASPP</a:t>
            </a:r>
          </a:p>
          <a:p>
            <a:r>
              <a:rPr lang="sk-SK" sz="2800" dirty="0"/>
              <a:t>Ukončené a vyhodnotené prvé 4 roky prebiehajúceho cyklu</a:t>
            </a:r>
          </a:p>
          <a:p>
            <a:r>
              <a:rPr lang="sk-SK" sz="2800" dirty="0"/>
              <a:t>2 skúšobné laboratória pôdy ÚKSÚP pre celú SR</a:t>
            </a:r>
          </a:p>
          <a:p>
            <a:r>
              <a:rPr lang="sk-SK" sz="2800" dirty="0"/>
              <a:t>3 pracoviská OPH/ 3 odborní zamestnanci/ celá SR</a:t>
            </a:r>
          </a:p>
          <a:p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15</a:t>
            </a:fld>
            <a:endParaRPr lang="sk-SK"/>
          </a:p>
        </p:txBody>
      </p:sp>
      <p:pic>
        <p:nvPicPr>
          <p:cNvPr id="7" name="Obrázok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2794088"/>
            <a:ext cx="2803806" cy="2777704"/>
          </a:xfrm>
          <a:prstGeom prst="rect">
            <a:avLst/>
          </a:prstGeom>
        </p:spPr>
      </p:pic>
      <p:pic>
        <p:nvPicPr>
          <p:cNvPr id="8" name="Obrázok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6" y="3993070"/>
            <a:ext cx="2760453" cy="2225615"/>
          </a:xfrm>
          <a:prstGeom prst="rect">
            <a:avLst/>
          </a:prstGeom>
        </p:spPr>
      </p:pic>
      <p:pic>
        <p:nvPicPr>
          <p:cNvPr id="9" name="Obrázok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839" y="4011233"/>
            <a:ext cx="3021066" cy="2189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7101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37467" y="746125"/>
            <a:ext cx="8331275" cy="831952"/>
          </a:xfrm>
        </p:spPr>
        <p:txBody>
          <a:bodyPr>
            <a:normAutofit fontScale="90000"/>
          </a:bodyPr>
          <a:lstStyle/>
          <a:p>
            <a:pPr algn="ctr"/>
            <a:r>
              <a:rPr lang="sk-SK" b="1" dirty="0"/>
              <a:t>XIV. cyklus ASPP - prvé 4 odberové roky</a:t>
            </a:r>
            <a:br>
              <a:rPr lang="sk-SK" b="1" dirty="0"/>
            </a:br>
            <a:r>
              <a:rPr lang="sk-SK" b="1" dirty="0"/>
              <a:t>(2019 – 2022)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85800" y="1614574"/>
            <a:ext cx="10820400" cy="4604112"/>
          </a:xfrm>
        </p:spPr>
        <p:txBody>
          <a:bodyPr/>
          <a:lstStyle/>
          <a:p>
            <a:r>
              <a:rPr lang="sk-SK" sz="3200" dirty="0"/>
              <a:t>Analyzovaných </a:t>
            </a:r>
            <a:r>
              <a:rPr lang="sk-SK" sz="3200" b="1" dirty="0"/>
              <a:t>229 364 </a:t>
            </a:r>
            <a:r>
              <a:rPr lang="sk-SK" sz="3200" dirty="0"/>
              <a:t>pôdnych vzoriek, reprezentujúcich </a:t>
            </a:r>
          </a:p>
          <a:p>
            <a:pPr marL="0" indent="0">
              <a:buNone/>
            </a:pPr>
            <a:r>
              <a:rPr lang="sk-SK" sz="3200" b="1" dirty="0"/>
              <a:t>  1 302 541,30 </a:t>
            </a:r>
            <a:r>
              <a:rPr lang="sk-SK" sz="3200" dirty="0"/>
              <a:t>ha poľnohospodárskej pôdy</a:t>
            </a:r>
          </a:p>
          <a:p>
            <a:r>
              <a:rPr lang="sk-SK" sz="3200" dirty="0"/>
              <a:t>Z toho:</a:t>
            </a:r>
          </a:p>
          <a:p>
            <a:endParaRPr lang="sk-SK" dirty="0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16</a:t>
            </a:fld>
            <a:endParaRPr lang="sk-SK"/>
          </a:p>
        </p:txBody>
      </p:sp>
      <p:graphicFrame>
        <p:nvGraphicFramePr>
          <p:cNvPr id="7" name="Tabuľ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718343"/>
              </p:ext>
            </p:extLst>
          </p:nvPr>
        </p:nvGraphicFramePr>
        <p:xfrm>
          <a:off x="942724" y="3229113"/>
          <a:ext cx="8127999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18755251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71910306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6572959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Kultúra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Výmera (ha)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sk-SK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zastúpenie </a:t>
                      </a:r>
                      <a:endParaRPr lang="sk-SK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562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Orná pôda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941 100,70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72,251%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1832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351 212,90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26,964%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4788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6 534,07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160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Ovocné sady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3 566,51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08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Chmeľnice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381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k-SK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910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676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29180" y="746125"/>
            <a:ext cx="7461142" cy="777708"/>
          </a:xfrm>
        </p:spPr>
        <p:txBody>
          <a:bodyPr/>
          <a:lstStyle/>
          <a:p>
            <a:r>
              <a:rPr lang="sk-SK" dirty="0"/>
              <a:t>Odberné miesta (roky 2019 – 2022)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17</a:t>
            </a:fld>
            <a:endParaRPr lang="sk-SK"/>
          </a:p>
        </p:txBody>
      </p:sp>
      <p:pic>
        <p:nvPicPr>
          <p:cNvPr id="9" name="Zástupný objekt pre obsah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5974" y="4206070"/>
            <a:ext cx="52" cy="23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 rotWithShape="1">
          <a:blip r:embed="rId3"/>
          <a:srcRect l="14876" t="29271" r="14302" b="14892"/>
          <a:stretch/>
        </p:blipFill>
        <p:spPr>
          <a:xfrm>
            <a:off x="1012593" y="1576284"/>
            <a:ext cx="10493607" cy="443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79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90333" y="648634"/>
            <a:ext cx="7651445" cy="855200"/>
          </a:xfrm>
        </p:spPr>
        <p:txBody>
          <a:bodyPr>
            <a:normAutofit/>
          </a:bodyPr>
          <a:lstStyle/>
          <a:p>
            <a:r>
              <a:rPr lang="sk-SK" sz="3600" b="1" dirty="0"/>
              <a:t>Priemerné hodnoty za roky 2019-2022</a:t>
            </a:r>
          </a:p>
        </p:txBody>
      </p:sp>
      <p:graphicFrame>
        <p:nvGraphicFramePr>
          <p:cNvPr id="7" name="Zástupný objekt pre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4621741"/>
              </p:ext>
            </p:extLst>
          </p:nvPr>
        </p:nvGraphicFramePr>
        <p:xfrm>
          <a:off x="685800" y="1637010"/>
          <a:ext cx="10697708" cy="419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071">
                  <a:extLst>
                    <a:ext uri="{9D8B030D-6E8A-4147-A177-3AD203B41FA5}">
                      <a16:colId xmlns:a16="http://schemas.microsoft.com/office/drawing/2014/main" val="2949638285"/>
                    </a:ext>
                  </a:extLst>
                </a:gridCol>
                <a:gridCol w="903627">
                  <a:extLst>
                    <a:ext uri="{9D8B030D-6E8A-4147-A177-3AD203B41FA5}">
                      <a16:colId xmlns:a16="http://schemas.microsoft.com/office/drawing/2014/main" val="1392006901"/>
                    </a:ext>
                  </a:extLst>
                </a:gridCol>
                <a:gridCol w="494040">
                  <a:extLst>
                    <a:ext uri="{9D8B030D-6E8A-4147-A177-3AD203B41FA5}">
                      <a16:colId xmlns:a16="http://schemas.microsoft.com/office/drawing/2014/main" val="22775526"/>
                    </a:ext>
                  </a:extLst>
                </a:gridCol>
                <a:gridCol w="499621">
                  <a:extLst>
                    <a:ext uri="{9D8B030D-6E8A-4147-A177-3AD203B41FA5}">
                      <a16:colId xmlns:a16="http://schemas.microsoft.com/office/drawing/2014/main" val="3880573182"/>
                    </a:ext>
                  </a:extLst>
                </a:gridCol>
                <a:gridCol w="1168923">
                  <a:extLst>
                    <a:ext uri="{9D8B030D-6E8A-4147-A177-3AD203B41FA5}">
                      <a16:colId xmlns:a16="http://schemas.microsoft.com/office/drawing/2014/main" val="3776991089"/>
                    </a:ext>
                  </a:extLst>
                </a:gridCol>
                <a:gridCol w="499621">
                  <a:extLst>
                    <a:ext uri="{9D8B030D-6E8A-4147-A177-3AD203B41FA5}">
                      <a16:colId xmlns:a16="http://schemas.microsoft.com/office/drawing/2014/main" val="3808966323"/>
                    </a:ext>
                  </a:extLst>
                </a:gridCol>
                <a:gridCol w="499621">
                  <a:extLst>
                    <a:ext uri="{9D8B030D-6E8A-4147-A177-3AD203B41FA5}">
                      <a16:colId xmlns:a16="http://schemas.microsoft.com/office/drawing/2014/main" val="2962699965"/>
                    </a:ext>
                  </a:extLst>
                </a:gridCol>
                <a:gridCol w="1404594">
                  <a:extLst>
                    <a:ext uri="{9D8B030D-6E8A-4147-A177-3AD203B41FA5}">
                      <a16:colId xmlns:a16="http://schemas.microsoft.com/office/drawing/2014/main" val="2948354524"/>
                    </a:ext>
                  </a:extLst>
                </a:gridCol>
                <a:gridCol w="490193">
                  <a:extLst>
                    <a:ext uri="{9D8B030D-6E8A-4147-A177-3AD203B41FA5}">
                      <a16:colId xmlns:a16="http://schemas.microsoft.com/office/drawing/2014/main" val="642580956"/>
                    </a:ext>
                  </a:extLst>
                </a:gridCol>
                <a:gridCol w="509048">
                  <a:extLst>
                    <a:ext uri="{9D8B030D-6E8A-4147-A177-3AD203B41FA5}">
                      <a16:colId xmlns:a16="http://schemas.microsoft.com/office/drawing/2014/main" val="3332299927"/>
                    </a:ext>
                  </a:extLst>
                </a:gridCol>
                <a:gridCol w="1414020">
                  <a:extLst>
                    <a:ext uri="{9D8B030D-6E8A-4147-A177-3AD203B41FA5}">
                      <a16:colId xmlns:a16="http://schemas.microsoft.com/office/drawing/2014/main" val="3481200313"/>
                    </a:ext>
                  </a:extLst>
                </a:gridCol>
                <a:gridCol w="503800">
                  <a:extLst>
                    <a:ext uri="{9D8B030D-6E8A-4147-A177-3AD203B41FA5}">
                      <a16:colId xmlns:a16="http://schemas.microsoft.com/office/drawing/2014/main" val="688674714"/>
                    </a:ext>
                  </a:extLst>
                </a:gridCol>
                <a:gridCol w="406529">
                  <a:extLst>
                    <a:ext uri="{9D8B030D-6E8A-4147-A177-3AD203B41FA5}">
                      <a16:colId xmlns:a16="http://schemas.microsoft.com/office/drawing/2014/main" val="2489005208"/>
                    </a:ext>
                  </a:extLst>
                </a:gridCol>
              </a:tblGrid>
              <a:tr h="652220">
                <a:tc>
                  <a:txBody>
                    <a:bodyPr/>
                    <a:lstStyle/>
                    <a:p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Kultúra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Fosfor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Draslík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Horčík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k-SK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123468"/>
                  </a:ext>
                </a:extLst>
              </a:tr>
              <a:tr h="652220">
                <a:tc>
                  <a:txBody>
                    <a:bodyPr/>
                    <a:lstStyle/>
                    <a:p>
                      <a:r>
                        <a:rPr lang="sk-SK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Orná pôda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016152"/>
                  </a:ext>
                </a:extLst>
              </a:tr>
              <a:tr h="652220">
                <a:tc>
                  <a:txBody>
                    <a:bodyPr/>
                    <a:lstStyle/>
                    <a:p>
                      <a:r>
                        <a:rPr lang="sk-SK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</a:p>
                    <a:p>
                      <a:pPr algn="ctr"/>
                      <a:endParaRPr lang="sk-SK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</a:p>
                    <a:p>
                      <a:pPr algn="ctr"/>
                      <a:endParaRPr lang="sk-SK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</a:p>
                    <a:p>
                      <a:pPr algn="ctr"/>
                      <a:endParaRPr lang="sk-SK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8794828"/>
                  </a:ext>
                </a:extLst>
              </a:tr>
              <a:tr h="652220">
                <a:tc>
                  <a:txBody>
                    <a:bodyPr/>
                    <a:lstStyle/>
                    <a:p>
                      <a:r>
                        <a:rPr lang="sk-SK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171936"/>
                  </a:ext>
                </a:extLst>
              </a:tr>
              <a:tr h="652220">
                <a:tc>
                  <a:txBody>
                    <a:bodyPr/>
                    <a:lstStyle/>
                    <a:p>
                      <a:r>
                        <a:rPr lang="sk-SK" sz="2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Ovocné sady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</a:p>
                    <a:p>
                      <a:pPr algn="ctr"/>
                      <a:endParaRPr lang="sk-SK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+/-</a:t>
                      </a:r>
                    </a:p>
                    <a:p>
                      <a:pPr algn="ctr"/>
                      <a:endParaRPr lang="sk-SK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676495"/>
                  </a:ext>
                </a:extLst>
              </a:tr>
              <a:tr h="652220">
                <a:tc>
                  <a:txBody>
                    <a:bodyPr/>
                    <a:lstStyle/>
                    <a:p>
                      <a:r>
                        <a:rPr lang="sk-SK" sz="2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Chmeľnice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971957"/>
                  </a:ext>
                </a:extLst>
              </a:tr>
            </a:tbl>
          </a:graphicData>
        </a:graphic>
      </p:graphicFrame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21147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/>
              <a:t>Pôdna reakcia (% zastúpenie jednotlivých kategórií) – roky 2019-2022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19</a:t>
            </a:fld>
            <a:endParaRPr lang="sk-SK"/>
          </a:p>
        </p:txBody>
      </p:sp>
      <p:pic>
        <p:nvPicPr>
          <p:cNvPr id="15" name="Zástupný objekt pre obsah 1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2816" y="2075649"/>
            <a:ext cx="8873413" cy="393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20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14196" y="858416"/>
            <a:ext cx="9892004" cy="846636"/>
          </a:xfrm>
        </p:spPr>
        <p:txBody>
          <a:bodyPr>
            <a:noAutofit/>
          </a:bodyPr>
          <a:lstStyle/>
          <a:p>
            <a:r>
              <a:rPr lang="sk-SK" sz="3600" b="1" dirty="0"/>
              <a:t>Agrochemické skúšanie poľnohospodárskej pôdy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377491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sk-SK" sz="2800" b="1" dirty="0"/>
              <a:t>Agrochemické skúšanie poľnohospodárskej pôdy (ASPP) </a:t>
            </a:r>
            <a:r>
              <a:rPr lang="sk-SK" sz="2800" dirty="0"/>
              <a:t>je pravidelné zisťovanie vybraných parametrov jej chemických vlastností súvisiacich s pôdnou úrodnosťou a s jej znečistením rizikovými prvkami a rizikovými látkami, ktorého cieľom je regulovať používanie hnojív tak, aby sa dosiahla alebo udržala trvalá produkčná schopnosť pôdy a vylúčilo sa jej znečistenie (§11 ods. 1 zákona o hnojivách)</a:t>
            </a:r>
          </a:p>
          <a:p>
            <a:r>
              <a:rPr lang="sk-SK" sz="2800" dirty="0"/>
              <a:t>Zákon č. </a:t>
            </a:r>
            <a:r>
              <a:rPr lang="sk-SK" sz="2800" b="1" dirty="0"/>
              <a:t>136/2000 Z. z</a:t>
            </a:r>
            <a:r>
              <a:rPr lang="sk-SK" sz="2800" dirty="0"/>
              <a:t>. o hnojivách (aktuálne znenie z 16.7.2022) + Vyhláška MPRV SR č. </a:t>
            </a:r>
            <a:r>
              <a:rPr lang="sk-SK" sz="2800" b="1" dirty="0"/>
              <a:t>151/2016 Z. z. </a:t>
            </a:r>
          </a:p>
          <a:p>
            <a:r>
              <a:rPr lang="sk-SK" sz="2800" dirty="0"/>
              <a:t>Výsledky jednotlivých rozborov pôdnych vzoriek sú vyhodnocované podľa </a:t>
            </a:r>
            <a:r>
              <a:rPr lang="sk-SK" sz="2800" b="1" dirty="0"/>
              <a:t>Prílohy č. 4 </a:t>
            </a:r>
            <a:r>
              <a:rPr lang="sk-SK" sz="2800" dirty="0"/>
              <a:t>k vyhláške č. 151/2016 Z. z. </a:t>
            </a:r>
            <a:r>
              <a:rPr lang="sk-SK" sz="2800" b="1" dirty="0"/>
              <a:t>„Kritéria hodnotenia výsledkov chemických rozborov poľnohospodárskych pôd“</a:t>
            </a:r>
          </a:p>
          <a:p>
            <a:endParaRPr lang="sk-SK" sz="2800" b="1" dirty="0"/>
          </a:p>
          <a:p>
            <a:endParaRPr lang="sk-SK" dirty="0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685800" y="6356349"/>
            <a:ext cx="7772400" cy="365125"/>
          </a:xfrm>
        </p:spPr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2</a:t>
            </a:fld>
            <a:endParaRPr lang="sk-SK"/>
          </a:p>
        </p:txBody>
      </p:sp>
      <p:pic>
        <p:nvPicPr>
          <p:cNvPr id="7" name="Picture 4" descr="Súdne spory obce - súhrnná informácia | Obec Marian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355" y="5224596"/>
            <a:ext cx="1633404" cy="163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102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19060" y="643164"/>
            <a:ext cx="7811278" cy="1101749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Obsah P - % zastúpenie jednotlivých kategórií (roky 2019-2022)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20</a:t>
            </a:fld>
            <a:endParaRPr lang="sk-SK"/>
          </a:p>
        </p:txBody>
      </p:sp>
      <p:pic>
        <p:nvPicPr>
          <p:cNvPr id="11" name="Zástupný objekt pre obsah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6122" y="1819470"/>
            <a:ext cx="9265298" cy="436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59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19060" y="699148"/>
            <a:ext cx="7615335" cy="1148403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Obsah K - % zastúpenie jednotlivých kategórií (roky 2019-2022)</a:t>
            </a:r>
            <a:endParaRPr lang="sk-SK" sz="3600" dirty="0"/>
          </a:p>
        </p:txBody>
      </p:sp>
      <p:pic>
        <p:nvPicPr>
          <p:cNvPr id="7" name="Zástupný objekt pre obsah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1478" y="1847551"/>
            <a:ext cx="8546840" cy="4190537"/>
          </a:xfrm>
          <a:prstGeom prst="rect">
            <a:avLst/>
          </a:prstGeom>
        </p:spPr>
      </p:pic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61671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29812" y="689817"/>
            <a:ext cx="7885922" cy="1120411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Obsah Mg- % zastúpenie jednotlivých kategórií (roky 2019-2022)</a:t>
            </a:r>
            <a:endParaRPr lang="sk-SK" sz="3600" dirty="0"/>
          </a:p>
        </p:txBody>
      </p:sp>
      <p:pic>
        <p:nvPicPr>
          <p:cNvPr id="7" name="Zástupný objekt pre obsah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592" y="1810229"/>
            <a:ext cx="9416142" cy="4176040"/>
          </a:xfrm>
          <a:prstGeom prst="rect">
            <a:avLst/>
          </a:prstGeom>
        </p:spPr>
      </p:pic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95334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28469" y="764373"/>
            <a:ext cx="10177732" cy="1293028"/>
          </a:xfrm>
        </p:spPr>
        <p:txBody>
          <a:bodyPr>
            <a:noAutofit/>
          </a:bodyPr>
          <a:lstStyle/>
          <a:p>
            <a:pPr algn="ctr"/>
            <a:r>
              <a:rPr lang="sk-SK" b="1" dirty="0"/>
              <a:t>PÔDA</a:t>
            </a:r>
            <a:r>
              <a:rPr lang="sk-SK" dirty="0"/>
              <a:t> </a:t>
            </a:r>
            <a:br>
              <a:rPr lang="sk-SK" dirty="0"/>
            </a:br>
            <a:r>
              <a:rPr lang="sk-SK" dirty="0"/>
              <a:t>NEOCENITEĽNÝ A JEDINEČNÝ  POKLAD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23</a:t>
            </a:fld>
            <a:endParaRPr lang="sk-SK"/>
          </a:p>
        </p:txBody>
      </p:sp>
      <p:pic>
        <p:nvPicPr>
          <p:cNvPr id="8" name="Picture 4" descr="Permakultúrna záhrada VI. - Pôda v záhrade | Štýlové Bývanie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198" y="2353586"/>
            <a:ext cx="3387717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ay 3: Hidden Treasure – SmileWithFaith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9" r="22434"/>
          <a:stretch/>
        </p:blipFill>
        <p:spPr bwMode="auto">
          <a:xfrm>
            <a:off x="5937449" y="2925779"/>
            <a:ext cx="4373592" cy="287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716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85800" y="1184366"/>
            <a:ext cx="10820400" cy="5034319"/>
          </a:xfrm>
        </p:spPr>
        <p:txBody>
          <a:bodyPr/>
          <a:lstStyle/>
          <a:p>
            <a:pPr marL="0" indent="0" algn="ctr">
              <a:buNone/>
            </a:pPr>
            <a:endParaRPr lang="sk-SK" b="1" dirty="0"/>
          </a:p>
          <a:p>
            <a:pPr marL="0" indent="0" algn="ctr">
              <a:buNone/>
            </a:pPr>
            <a:endParaRPr lang="sk-SK" b="1" dirty="0"/>
          </a:p>
          <a:p>
            <a:pPr marL="0" indent="0" algn="ctr">
              <a:buNone/>
            </a:pPr>
            <a:endParaRPr lang="sk-SK" sz="4800" b="1" dirty="0"/>
          </a:p>
          <a:p>
            <a:pPr marL="0" indent="0" algn="ctr">
              <a:buNone/>
            </a:pPr>
            <a:r>
              <a:rPr lang="sk-SK" sz="4800" b="1" dirty="0"/>
              <a:t>ĎAKUJEME</a:t>
            </a:r>
            <a:r>
              <a:rPr lang="sk-SK" sz="4800" dirty="0"/>
              <a:t> za pozornosť </a:t>
            </a:r>
          </a:p>
          <a:p>
            <a:pPr marL="0" indent="0" algn="ctr">
              <a:buNone/>
            </a:pPr>
            <a:r>
              <a:rPr lang="sk-SK" sz="8800" dirty="0">
                <a:sym typeface="Wingdings" panose="05000000000000000000" pitchFamily="2" charset="2"/>
              </a:rPr>
              <a:t></a:t>
            </a:r>
          </a:p>
          <a:p>
            <a:pPr marL="0" indent="0" algn="ctr">
              <a:buNone/>
            </a:pPr>
            <a:endParaRPr lang="sk-SK" sz="8800" dirty="0"/>
          </a:p>
          <a:p>
            <a:endParaRPr lang="sk-SK" dirty="0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03830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84003" y="604323"/>
            <a:ext cx="6477000" cy="866019"/>
          </a:xfrm>
        </p:spPr>
        <p:txBody>
          <a:bodyPr>
            <a:normAutofit fontScale="90000"/>
          </a:bodyPr>
          <a:lstStyle/>
          <a:p>
            <a:pPr algn="ctr"/>
            <a:br>
              <a:rPr lang="sk-SK" dirty="0"/>
            </a:br>
            <a:r>
              <a:rPr lang="sk-SK" b="1" dirty="0"/>
              <a:t>ÚKSÚP Odbor pôdy a hnojív</a:t>
            </a:r>
            <a:br>
              <a:rPr lang="sk-SK" dirty="0"/>
            </a:b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85800" y="1470342"/>
            <a:ext cx="10820400" cy="4748343"/>
          </a:xfrm>
        </p:spPr>
        <p:txBody>
          <a:bodyPr>
            <a:normAutofit lnSpcReduction="10000"/>
          </a:bodyPr>
          <a:lstStyle/>
          <a:p>
            <a:r>
              <a:rPr lang="sk-SK" sz="2600" dirty="0"/>
              <a:t>vykonáva a zabezpečuje celoplošné agrochemické skúšanie poľnohospodárskej pôdy </a:t>
            </a:r>
          </a:p>
          <a:p>
            <a:r>
              <a:rPr lang="sk-SK" sz="2600" dirty="0"/>
              <a:t>metodicky vedie odber pôdnych vzoriek</a:t>
            </a:r>
          </a:p>
          <a:p>
            <a:r>
              <a:rPr lang="sk-SK" sz="2600" dirty="0"/>
              <a:t>zabezpečuje prípravu vzoriek pre laboratórne rozbory</a:t>
            </a:r>
          </a:p>
          <a:p>
            <a:r>
              <a:rPr lang="sk-SK" sz="2600" dirty="0"/>
              <a:t>pripravuje podklady pre Skúšobné laboratória analýzy pôdy (SLAP)</a:t>
            </a:r>
          </a:p>
          <a:p>
            <a:r>
              <a:rPr lang="sk-SK" sz="2600" dirty="0"/>
              <a:t>vyhodnocuje výsledky rozborov pôdnych vzoriek</a:t>
            </a:r>
          </a:p>
          <a:p>
            <a:r>
              <a:rPr lang="sk-SK" sz="2600" dirty="0"/>
              <a:t>pripravuje vyhodnotenia výsledkov a výstupné zostavy pre poľnohospodárov</a:t>
            </a:r>
          </a:p>
          <a:p>
            <a:r>
              <a:rPr lang="sk-SK" sz="2600" dirty="0"/>
              <a:t>po ukončení cyklu štatisticky vyhodnotí výsledky a pripraví sumárnu hodnotiacu správu</a:t>
            </a:r>
          </a:p>
          <a:p>
            <a:r>
              <a:rPr lang="sk-SK" sz="2600" dirty="0"/>
              <a:t>pravidelne zverejňuje </a:t>
            </a:r>
            <a:r>
              <a:rPr lang="sk-SK" sz="2600" dirty="0" err="1"/>
              <a:t>datasety</a:t>
            </a:r>
            <a:r>
              <a:rPr lang="sk-SK" sz="2600" dirty="0"/>
              <a:t> s priemernými hodnotami výsledkov analýz   na jednotlivé katastre SR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75800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38735" y="471803"/>
            <a:ext cx="4677030" cy="752030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Základné informácie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69259" y="1474956"/>
            <a:ext cx="10820400" cy="477919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sk-SK" sz="3000" dirty="0"/>
              <a:t>Odber pôdnych vzoriek pre ASPP – zo všetkých poľnohospodárskych pozemkov s výmerou </a:t>
            </a:r>
            <a:r>
              <a:rPr lang="sk-SK" sz="3000" b="1" dirty="0"/>
              <a:t>&gt;2,0 ha</a:t>
            </a:r>
          </a:p>
          <a:p>
            <a:pPr algn="just"/>
            <a:r>
              <a:rPr lang="sk-SK" sz="3000" dirty="0"/>
              <a:t>V pôdnych vzorkách sa stanovuje pôdna reakcia (</a:t>
            </a:r>
            <a:r>
              <a:rPr lang="sk-SK" sz="3000" b="1" dirty="0"/>
              <a:t>pH</a:t>
            </a:r>
            <a:r>
              <a:rPr lang="sk-SK" sz="3000" dirty="0"/>
              <a:t>), obsah prístupných foriem  fosforu (</a:t>
            </a:r>
            <a:r>
              <a:rPr lang="sk-SK" sz="3000" b="1" dirty="0"/>
              <a:t>P</a:t>
            </a:r>
            <a:r>
              <a:rPr lang="sk-SK" sz="3000" dirty="0"/>
              <a:t>), draslíka (</a:t>
            </a:r>
            <a:r>
              <a:rPr lang="sk-SK" sz="3000" b="1" dirty="0"/>
              <a:t>K</a:t>
            </a:r>
            <a:r>
              <a:rPr lang="sk-SK" sz="3000" dirty="0"/>
              <a:t>), horčíka (</a:t>
            </a:r>
            <a:r>
              <a:rPr lang="sk-SK" sz="3000" b="1" dirty="0"/>
              <a:t>Mg</a:t>
            </a:r>
            <a:r>
              <a:rPr lang="sk-SK" sz="3000" dirty="0"/>
              <a:t>) a v trvalých kultúrach (vinice, ovocné sady, chmeľnice) aj obsah vápnika (</a:t>
            </a:r>
            <a:r>
              <a:rPr lang="sk-SK" sz="3000" b="1" dirty="0"/>
              <a:t>Ca</a:t>
            </a:r>
            <a:r>
              <a:rPr lang="sk-SK" sz="3000" dirty="0"/>
              <a:t>)</a:t>
            </a:r>
          </a:p>
          <a:p>
            <a:pPr algn="just"/>
            <a:r>
              <a:rPr lang="sk-SK" sz="3000" dirty="0"/>
              <a:t>Stanovenie obsahu prijateľných živín sa stanovuje v extrakčnom roztoku podľa </a:t>
            </a:r>
            <a:r>
              <a:rPr lang="sk-SK" sz="3000" b="1" dirty="0" err="1"/>
              <a:t>Mehlicha</a:t>
            </a:r>
            <a:r>
              <a:rPr lang="sk-SK" sz="3000" b="1" dirty="0"/>
              <a:t> III.</a:t>
            </a:r>
            <a:r>
              <a:rPr lang="sk-SK" sz="3000" dirty="0"/>
              <a:t>, ktorý dobre modeluje prístupnosť živín v pôde pre rastliny</a:t>
            </a:r>
          </a:p>
          <a:p>
            <a:pPr algn="just"/>
            <a:r>
              <a:rPr lang="sk-SK" sz="3000" b="1" dirty="0"/>
              <a:t>Výber podnikateľov </a:t>
            </a:r>
            <a:r>
              <a:rPr lang="sk-SK" sz="3000" dirty="0"/>
              <a:t>v pôdohospodárstve - rizikovou analýzou a na základe údajov v IS ASP (rok posledného ASPP, celková obhospodarovaná výmera, zastúpenie špeciálnych plodín, vysoké obsahy P/K, podnety, hlásenia o spotrebe hnojív....)</a:t>
            </a:r>
          </a:p>
          <a:p>
            <a:pPr algn="just"/>
            <a:r>
              <a:rPr lang="sk-SK" sz="3000" dirty="0"/>
              <a:t>Odbery pôdnych vzoriek pre ASPP vykonáva/zabezpečí podnikateľ v pôdohospodárstve </a:t>
            </a:r>
            <a:r>
              <a:rPr lang="sk-SK" sz="3000" b="1" dirty="0"/>
              <a:t>svojpomocne</a:t>
            </a:r>
            <a:r>
              <a:rPr lang="sk-SK" sz="3000" dirty="0"/>
              <a:t> alebo </a:t>
            </a:r>
            <a:r>
              <a:rPr lang="sk-SK" sz="3000" b="1" dirty="0"/>
              <a:t>prostredníctvom organizácie,</a:t>
            </a:r>
            <a:r>
              <a:rPr lang="sk-SK" sz="3000" dirty="0"/>
              <a:t> ktorá s ÚKSÚP uzatvorila dohodu o výkone odberu pôdnych vzoriek</a:t>
            </a:r>
          </a:p>
          <a:p>
            <a:pPr algn="just"/>
            <a:endParaRPr lang="sk-SK" sz="2400" dirty="0"/>
          </a:p>
          <a:p>
            <a:pPr algn="just"/>
            <a:endParaRPr lang="sk-SK" sz="2400" dirty="0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20146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0" y="381000"/>
            <a:ext cx="4677233" cy="844501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Základné</a:t>
            </a:r>
            <a:r>
              <a:rPr lang="sk-SK" sz="3200" b="1" dirty="0"/>
              <a:t> informácie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85800" y="1425625"/>
            <a:ext cx="10820400" cy="4901409"/>
          </a:xfrm>
        </p:spPr>
        <p:txBody>
          <a:bodyPr>
            <a:normAutofit fontScale="70000" lnSpcReduction="20000"/>
          </a:bodyPr>
          <a:lstStyle/>
          <a:p>
            <a:r>
              <a:rPr lang="sk-SK" sz="3700" b="1" dirty="0"/>
              <a:t>Termíny pre ukončenie odberov: </a:t>
            </a:r>
            <a:r>
              <a:rPr lang="sk-SK" sz="3700" dirty="0"/>
              <a:t>31. máj a/alebo 30. november</a:t>
            </a:r>
          </a:p>
          <a:p>
            <a:pPr lvl="0"/>
            <a:r>
              <a:rPr lang="sk-SK" sz="3700" b="1" dirty="0"/>
              <a:t>Hĺbka odberov</a:t>
            </a:r>
            <a:r>
              <a:rPr lang="sk-SK" sz="3700" dirty="0"/>
              <a:t>:</a:t>
            </a:r>
          </a:p>
          <a:p>
            <a:pPr lvl="0">
              <a:buFontTx/>
              <a:buChar char="-"/>
            </a:pPr>
            <a:r>
              <a:rPr lang="sk-SK" sz="3700" i="1" dirty="0"/>
              <a:t>Orná pôda </a:t>
            </a:r>
            <a:r>
              <a:rPr lang="sk-SK" sz="3700" dirty="0"/>
              <a:t>(OP) – do 30cm</a:t>
            </a:r>
          </a:p>
          <a:p>
            <a:pPr lvl="0">
              <a:buFontTx/>
              <a:buChar char="-"/>
            </a:pPr>
            <a:r>
              <a:rPr lang="sk-SK" sz="3700" i="1" dirty="0"/>
              <a:t>Trvalé trávne porasty </a:t>
            </a:r>
            <a:r>
              <a:rPr lang="sk-SK" sz="3700" dirty="0"/>
              <a:t>(TTP) – do 15cm (mačinová vrstva sa nezapočítava)</a:t>
            </a:r>
          </a:p>
          <a:p>
            <a:pPr lvl="0">
              <a:buFontTx/>
              <a:buChar char="-"/>
            </a:pPr>
            <a:r>
              <a:rPr lang="sk-SK" sz="3700" i="1" dirty="0"/>
              <a:t>Vinice/vinohrady</a:t>
            </a:r>
            <a:r>
              <a:rPr lang="sk-SK" sz="3700" dirty="0"/>
              <a:t> – do 60cm (vrchných 20 cm sa nezapočítava)</a:t>
            </a:r>
          </a:p>
          <a:p>
            <a:pPr lvl="0">
              <a:buFontTx/>
              <a:buChar char="-"/>
            </a:pPr>
            <a:r>
              <a:rPr lang="sk-SK" sz="3700" i="1" dirty="0"/>
              <a:t>Ovocné sady </a:t>
            </a:r>
            <a:r>
              <a:rPr lang="sk-SK" sz="3700" dirty="0"/>
              <a:t>– do 40 cm</a:t>
            </a:r>
          </a:p>
          <a:p>
            <a:pPr lvl="0">
              <a:buFontTx/>
              <a:buChar char="-"/>
            </a:pPr>
            <a:r>
              <a:rPr lang="sk-SK" sz="3700" i="1" dirty="0"/>
              <a:t>Chmeľnice</a:t>
            </a:r>
            <a:r>
              <a:rPr lang="sk-SK" sz="3700" dirty="0"/>
              <a:t> – do 40 cm (vrchných 10 cm sa nezapočítava)</a:t>
            </a:r>
          </a:p>
          <a:p>
            <a:pPr algn="just"/>
            <a:r>
              <a:rPr lang="sk-SK" sz="3700" dirty="0"/>
              <a:t>Každá 1 pôdna vzorka pozostáva </a:t>
            </a:r>
            <a:r>
              <a:rPr lang="sk-SK" sz="3700" b="1" dirty="0"/>
              <a:t>najmenej z 30 vpichov</a:t>
            </a:r>
            <a:r>
              <a:rPr lang="sk-SK" sz="3700" dirty="0"/>
              <a:t>, ktoré sú rozmiestnené rovnomerne po ploche poľnohospodárskeho pozemku alebo po jeho časti</a:t>
            </a:r>
          </a:p>
          <a:p>
            <a:pPr algn="just"/>
            <a:r>
              <a:rPr lang="sk-SK" sz="3700" dirty="0"/>
              <a:t>Odber pomocou </a:t>
            </a:r>
            <a:r>
              <a:rPr lang="sk-SK" sz="3700" b="1" dirty="0"/>
              <a:t>sondážnej tyče </a:t>
            </a:r>
          </a:p>
          <a:p>
            <a:pPr marL="0" indent="0" algn="just">
              <a:buNone/>
            </a:pPr>
            <a:r>
              <a:rPr lang="sk-SK" sz="3400" dirty="0"/>
              <a:t>(viď príloha č. 1 Vyhlášky MPRV SR č. 151/2016 Z. z.)</a:t>
            </a:r>
          </a:p>
          <a:p>
            <a:pPr marL="0" indent="0">
              <a:buNone/>
            </a:pPr>
            <a:endParaRPr lang="sk-SK" sz="2400" dirty="0"/>
          </a:p>
          <a:p>
            <a:endParaRPr lang="sk-SK" dirty="0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5</a:t>
            </a:fld>
            <a:endParaRPr lang="sk-SK"/>
          </a:p>
        </p:txBody>
      </p:sp>
      <p:pic>
        <p:nvPicPr>
          <p:cNvPr id="8" name="Picture 2" descr="Geo sampler pre pôdne vzorky bez nožnej podpo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6" r="14910"/>
          <a:stretch/>
        </p:blipFill>
        <p:spPr bwMode="auto">
          <a:xfrm>
            <a:off x="7758529" y="4845270"/>
            <a:ext cx="2501154" cy="187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810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77478" y="563562"/>
            <a:ext cx="4254759" cy="734107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Cyklus ASPP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85800" y="1207698"/>
            <a:ext cx="10820400" cy="5233625"/>
          </a:xfrm>
        </p:spPr>
        <p:txBody>
          <a:bodyPr>
            <a:noAutofit/>
          </a:bodyPr>
          <a:lstStyle/>
          <a:p>
            <a:r>
              <a:rPr lang="sk-SK" sz="2800" dirty="0"/>
              <a:t>Dĺžka cyklu – nie je legislatívne určená</a:t>
            </a:r>
          </a:p>
          <a:p>
            <a:r>
              <a:rPr lang="sk-SK" sz="2800" dirty="0"/>
              <a:t>Uzatvorenie cyklu ASPP – po analýze </a:t>
            </a:r>
            <a:r>
              <a:rPr lang="sk-SK" sz="2800" b="1" dirty="0"/>
              <a:t>min. 90% </a:t>
            </a:r>
            <a:r>
              <a:rPr lang="sk-SK" sz="2800" dirty="0"/>
              <a:t>výmery poľnohospodárskej pôdy SR</a:t>
            </a:r>
          </a:p>
          <a:p>
            <a:r>
              <a:rPr lang="sk-SK" sz="2800" dirty="0"/>
              <a:t>Sumarizácia výsledkov za celú SR –na jednotlivé kultúry- priemerné hodnoty pôdnej reakcie a obsahu  živín/ počet vzoriek/ počet honov/ výmera</a:t>
            </a:r>
          </a:p>
          <a:p>
            <a:r>
              <a:rPr lang="sk-SK" sz="2800" dirty="0"/>
              <a:t>Vyhodnotenie na celú SR/ kraje/ okresy/ katastre/ obce/ subjekty</a:t>
            </a:r>
          </a:p>
          <a:p>
            <a:r>
              <a:rPr lang="sk-SK" sz="2800" dirty="0"/>
              <a:t>Tabuľkové, grafické vyhodnotenie aj mapové vyhodnotenie  a porovnanie medzi cyklami aj medziročné</a:t>
            </a:r>
          </a:p>
          <a:p>
            <a:r>
              <a:rPr lang="sk-SK" sz="2800" dirty="0"/>
              <a:t>Každoročne analyzovaných cca </a:t>
            </a:r>
            <a:r>
              <a:rPr lang="sk-SK" sz="2800" b="1" dirty="0"/>
              <a:t>35 000 </a:t>
            </a:r>
            <a:r>
              <a:rPr lang="sk-SK" sz="2800" dirty="0"/>
              <a:t>pôdnych vzoriek z celej SR</a:t>
            </a:r>
          </a:p>
          <a:p>
            <a:r>
              <a:rPr lang="sk-SK" sz="2800" dirty="0"/>
              <a:t>Posledný ukončený cyklus - </a:t>
            </a:r>
            <a:r>
              <a:rPr lang="sk-SK" sz="2800" b="1" dirty="0"/>
              <a:t>7</a:t>
            </a:r>
            <a:r>
              <a:rPr lang="sk-SK" sz="2800" dirty="0"/>
              <a:t> </a:t>
            </a:r>
            <a:r>
              <a:rPr lang="sk-SK" sz="2800" b="1" dirty="0"/>
              <a:t>rokov </a:t>
            </a:r>
            <a:r>
              <a:rPr lang="sk-SK" sz="2800" dirty="0"/>
              <a:t>(odberové roky 2012-2018)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6</a:t>
            </a:fld>
            <a:endParaRPr lang="sk-SK"/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2"/>
          <a:srcRect l="90795" t="81046" r="4309" b="12810"/>
          <a:stretch/>
        </p:blipFill>
        <p:spPr>
          <a:xfrm>
            <a:off x="9347518" y="746125"/>
            <a:ext cx="1574163" cy="117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61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33257" y="491903"/>
            <a:ext cx="4208106" cy="744194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/>
              <a:t>Databáza ASP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760045" y="1439839"/>
            <a:ext cx="10820400" cy="4798131"/>
          </a:xfrm>
        </p:spPr>
        <p:txBody>
          <a:bodyPr/>
          <a:lstStyle/>
          <a:p>
            <a:r>
              <a:rPr lang="sk-SK" sz="2400" dirty="0"/>
              <a:t>Od roku </a:t>
            </a:r>
            <a:r>
              <a:rPr lang="sk-SK" sz="2400" b="1" dirty="0"/>
              <a:t>2012</a:t>
            </a:r>
            <a:r>
              <a:rPr lang="sk-SK" sz="2400" dirty="0"/>
              <a:t> – IS ASP – údaje o poľnohospodárskych subjektoch/ pôde/ výmerách/ svahovitosti/ katastroch... ako aj priestorové prepojenie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7</a:t>
            </a:fld>
            <a:endParaRPr lang="sk-SK"/>
          </a:p>
        </p:txBody>
      </p:sp>
      <p:pic>
        <p:nvPicPr>
          <p:cNvPr id="8" name="Obrázok 7"/>
          <p:cNvPicPr/>
          <p:nvPr/>
        </p:nvPicPr>
        <p:blipFill>
          <a:blip r:embed="rId3"/>
          <a:stretch>
            <a:fillRect/>
          </a:stretch>
        </p:blipFill>
        <p:spPr>
          <a:xfrm>
            <a:off x="1611984" y="2198881"/>
            <a:ext cx="8835377" cy="415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34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20073" y="499356"/>
            <a:ext cx="4442927" cy="889498"/>
          </a:xfrm>
        </p:spPr>
        <p:txBody>
          <a:bodyPr>
            <a:normAutofit/>
          </a:bodyPr>
          <a:lstStyle/>
          <a:p>
            <a:r>
              <a:rPr lang="sk-SK" b="1" dirty="0"/>
              <a:t>IS ASP - využitie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685800" y="1388854"/>
            <a:ext cx="10820400" cy="4891176"/>
          </a:xfrm>
        </p:spPr>
        <p:txBody>
          <a:bodyPr>
            <a:normAutofit lnSpcReduction="10000"/>
          </a:bodyPr>
          <a:lstStyle/>
          <a:p>
            <a:r>
              <a:rPr lang="sk-SK" sz="2800" dirty="0"/>
              <a:t>Podrobné podklady k výzvam </a:t>
            </a:r>
          </a:p>
          <a:p>
            <a:r>
              <a:rPr lang="sk-SK" sz="2800" dirty="0"/>
              <a:t>Priestorové prepojenie odberných bodov s výsledkami analýz</a:t>
            </a:r>
          </a:p>
          <a:p>
            <a:r>
              <a:rPr lang="sk-SK" sz="2800" dirty="0"/>
              <a:t>Podklady k analýzam pre laboratórium</a:t>
            </a:r>
          </a:p>
          <a:p>
            <a:r>
              <a:rPr lang="sk-SK" sz="2800" dirty="0"/>
              <a:t>Priame nahrávanie výsledkov analýz</a:t>
            </a:r>
          </a:p>
          <a:p>
            <a:r>
              <a:rPr lang="sk-SK" sz="2800" dirty="0"/>
              <a:t>Tvorba výstupných zostáv pre poľnohospodárske subjekty – sumár na celú výmeru, priemerné hodnoty na jednotlivé kultúry, tabuľkové výsledky k jednotlivým vzorkám, priemerné hodnoty ukazovateľov na jednotlivé kultúrne diely</a:t>
            </a:r>
          </a:p>
          <a:p>
            <a:r>
              <a:rPr lang="sk-SK" sz="2800" dirty="0"/>
              <a:t>Priebežné priemerné hodnoty na katastre (možnosť výberu obdobia)</a:t>
            </a:r>
          </a:p>
          <a:p>
            <a:r>
              <a:rPr lang="sk-SK" sz="2800" dirty="0"/>
              <a:t>Vytváranie zostáv podľa požiadaviek</a:t>
            </a:r>
          </a:p>
          <a:p>
            <a:r>
              <a:rPr lang="sk-SK" sz="2800" dirty="0"/>
              <a:t>Vyhodnotenie cyklu (možnosti výberu ukazovateľov)</a:t>
            </a:r>
          </a:p>
          <a:p>
            <a:endParaRPr lang="sk-SK" dirty="0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33042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40494" y="563238"/>
            <a:ext cx="5439408" cy="770229"/>
          </a:xfrm>
        </p:spPr>
        <p:txBody>
          <a:bodyPr>
            <a:normAutofit/>
          </a:bodyPr>
          <a:lstStyle/>
          <a:p>
            <a:pPr algn="ctr"/>
            <a:r>
              <a:rPr lang="sk-SK" b="1" dirty="0"/>
              <a:t>IS ASP – ukážka údajov</a:t>
            </a:r>
          </a:p>
        </p:txBody>
      </p:sp>
      <p:pic>
        <p:nvPicPr>
          <p:cNvPr id="7" name="Zástupný objekt pre obsah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578" t="7540" r="7090" b="13545"/>
          <a:stretch/>
        </p:blipFill>
        <p:spPr>
          <a:xfrm>
            <a:off x="1754896" y="1516354"/>
            <a:ext cx="8780582" cy="4940105"/>
          </a:xfrm>
          <a:prstGeom prst="rect">
            <a:avLst/>
          </a:prstGeom>
        </p:spPr>
      </p:pic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E0BEA-1DAA-43F3-B40D-AAA4248AC9A3}" type="datetime1">
              <a:rPr lang="sk-SK" smtClean="0"/>
              <a:t>15. 11. 2023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www.uksup.sk</a:t>
            </a:r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EFBD9-7D15-4639-B143-8F39674E03CF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16219130"/>
      </p:ext>
    </p:extLst>
  </p:cSld>
  <p:clrMapOvr>
    <a:masterClrMapping/>
  </p:clrMapOvr>
</p:sld>
</file>

<file path=ppt/theme/theme1.xml><?xml version="1.0" encoding="utf-8"?>
<a:theme xmlns:a="http://schemas.openxmlformats.org/drawingml/2006/main" name="Výpary">
  <a:themeElements>
    <a:clrScheme name="Výpary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Výpary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ýpary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TM04033937[[fn=Výpary]]</Template>
  <TotalTime>1590</TotalTime>
  <Words>1253</Words>
  <Application>Microsoft Office PowerPoint</Application>
  <PresentationFormat>Širokouhlá</PresentationFormat>
  <Paragraphs>262</Paragraphs>
  <Slides>24</Slides>
  <Notes>5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Výpary</vt:lpstr>
      <vt:lpstr>Ústredný kontrolný a skúšobný ústav poľnohospodársky  v Bratislave</vt:lpstr>
      <vt:lpstr>Agrochemické skúšanie poľnohospodárskej pôdy</vt:lpstr>
      <vt:lpstr> ÚKSÚP Odbor pôdy a hnojív </vt:lpstr>
      <vt:lpstr>Základné informácie</vt:lpstr>
      <vt:lpstr>Základné informácie</vt:lpstr>
      <vt:lpstr>Cyklus ASPP</vt:lpstr>
      <vt:lpstr>Databáza ASP</vt:lpstr>
      <vt:lpstr>IS ASP - využitie</vt:lpstr>
      <vt:lpstr>IS ASP – ukážka údajov</vt:lpstr>
      <vt:lpstr>XIII. cyklus ASPP</vt:lpstr>
      <vt:lpstr>Vyhodnotenie pôdnej reakcie pH v XIII. cykle</vt:lpstr>
      <vt:lpstr>Obsah prístupného fosforu v XIII. cykle</vt:lpstr>
      <vt:lpstr>Obsah prístupného draslíka v XIII. cykle</vt:lpstr>
      <vt:lpstr>Obsah prístupného horčíka v XIII. cykle</vt:lpstr>
      <vt:lpstr>Aktuálny cyklus  ASPP</vt:lpstr>
      <vt:lpstr>XIV. cyklus ASPP - prvé 4 odberové roky (2019 – 2022)</vt:lpstr>
      <vt:lpstr>Odberné miesta (roky 2019 – 2022)</vt:lpstr>
      <vt:lpstr>Priemerné hodnoty za roky 2019-2022</vt:lpstr>
      <vt:lpstr>Pôdna reakcia (% zastúpenie jednotlivých kategórií) – roky 2019-2022</vt:lpstr>
      <vt:lpstr>Obsah P - % zastúpenie jednotlivých kategórií (roky 2019-2022)</vt:lpstr>
      <vt:lpstr>Obsah K - % zastúpenie jednotlivých kategórií (roky 2019-2022)</vt:lpstr>
      <vt:lpstr>Obsah Mg- % zastúpenie jednotlivých kategórií (roky 2019-2022)</vt:lpstr>
      <vt:lpstr>PÔDA  NEOCENITEĽNÝ A JEDINEČNÝ  POKLAD</vt:lpstr>
      <vt:lpstr>Prezentácia programu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Ústredný  kontrolný   a  skúšobný  ústav  poľnohospodársky   v  bratislave</dc:title>
  <dc:creator>Šimšíková Miriam Ing.</dc:creator>
  <cp:lastModifiedBy>Pekárová Eva</cp:lastModifiedBy>
  <cp:revision>131</cp:revision>
  <dcterms:created xsi:type="dcterms:W3CDTF">2017-02-02T07:07:07Z</dcterms:created>
  <dcterms:modified xsi:type="dcterms:W3CDTF">2023-11-15T05:40:17Z</dcterms:modified>
</cp:coreProperties>
</file>